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8"/>
  </p:notesMasterIdLst>
  <p:handoutMasterIdLst>
    <p:handoutMasterId r:id="rId19"/>
  </p:handoutMasterIdLst>
  <p:sldIdLst>
    <p:sldId id="663" r:id="rId2"/>
    <p:sldId id="593" r:id="rId3"/>
    <p:sldId id="630" r:id="rId4"/>
    <p:sldId id="600" r:id="rId5"/>
    <p:sldId id="666" r:id="rId6"/>
    <p:sldId id="635" r:id="rId7"/>
    <p:sldId id="645" r:id="rId8"/>
    <p:sldId id="667" r:id="rId9"/>
    <p:sldId id="668" r:id="rId10"/>
    <p:sldId id="647" r:id="rId11"/>
    <p:sldId id="637" r:id="rId12"/>
    <p:sldId id="638" r:id="rId13"/>
    <p:sldId id="665" r:id="rId14"/>
    <p:sldId id="657" r:id="rId15"/>
    <p:sldId id="658" r:id="rId16"/>
    <p:sldId id="654" r:id="rId17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4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59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3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39131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5680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2217" algn="l" defTabSz="913073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5E9BD"/>
    <a:srgbClr val="339933"/>
    <a:srgbClr val="CDF5B1"/>
    <a:srgbClr val="D8F39B"/>
    <a:srgbClr val="608DC4"/>
    <a:srgbClr val="81E4FF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7495" autoAdjust="0"/>
  </p:normalViewPr>
  <p:slideViewPr>
    <p:cSldViewPr>
      <p:cViewPr>
        <p:scale>
          <a:sx n="84" d="100"/>
          <a:sy n="84" d="100"/>
        </p:scale>
        <p:origin x="-120" y="-4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'рейтинг по выбоу предмета'!$B$23</c:f>
              <c:strCache>
                <c:ptCount val="1"/>
                <c:pt idx="0">
                  <c:v> ЕГЭ- 2015</c:v>
                </c:pt>
              </c:strCache>
            </c:strRef>
          </c:tx>
          <c:invertIfNegative val="0"/>
          <c:cat>
            <c:strRef>
              <c:f>'рейтинг по выбоу предмета'!$A$24:$A$34</c:f>
              <c:strCache>
                <c:ptCount val="11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 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'рейтинг по выбоу предмета'!$B$24:$B$34</c:f>
              <c:numCache>
                <c:formatCode>General</c:formatCode>
                <c:ptCount val="11"/>
                <c:pt idx="0">
                  <c:v>48.1</c:v>
                </c:pt>
                <c:pt idx="1">
                  <c:v>26.5</c:v>
                </c:pt>
                <c:pt idx="2">
                  <c:v>15.3</c:v>
                </c:pt>
                <c:pt idx="3">
                  <c:v>12.9</c:v>
                </c:pt>
                <c:pt idx="4">
                  <c:v>11.8</c:v>
                </c:pt>
                <c:pt idx="5">
                  <c:v>9.9</c:v>
                </c:pt>
                <c:pt idx="6">
                  <c:v>8.5</c:v>
                </c:pt>
                <c:pt idx="7">
                  <c:v>6</c:v>
                </c:pt>
                <c:pt idx="8">
                  <c:v>1.4</c:v>
                </c:pt>
                <c:pt idx="9">
                  <c:v>0.5</c:v>
                </c:pt>
                <c:pt idx="10">
                  <c:v>0.3</c:v>
                </c:pt>
              </c:numCache>
            </c:numRef>
          </c:val>
        </c:ser>
        <c:ser>
          <c:idx val="1"/>
          <c:order val="1"/>
          <c:tx>
            <c:strRef>
              <c:f>'рейтинг по выбоу предмета'!$C$23</c:f>
              <c:strCache>
                <c:ptCount val="1"/>
                <c:pt idx="0">
                  <c:v>ЕГЭ 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788889174205315E-2"/>
                  <c:y val="2.89675178327004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'рейтинг по выбоу предмета'!$A$24:$A$34</c:f>
              <c:strCache>
                <c:ptCount val="11"/>
                <c:pt idx="0">
                  <c:v>обществознание</c:v>
                </c:pt>
                <c:pt idx="1">
                  <c:v>физика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история </c:v>
                </c:pt>
                <c:pt idx="5">
                  <c:v>английский язык</c:v>
                </c:pt>
                <c:pt idx="6">
                  <c:v>информатика и ИКТ</c:v>
                </c:pt>
                <c:pt idx="7">
                  <c:v>литература</c:v>
                </c:pt>
                <c:pt idx="8">
                  <c:v>география</c:v>
                </c:pt>
                <c:pt idx="9">
                  <c:v>немецкий язык</c:v>
                </c:pt>
                <c:pt idx="10">
                  <c:v>французский язык</c:v>
                </c:pt>
              </c:strCache>
            </c:strRef>
          </c:cat>
          <c:val>
            <c:numRef>
              <c:f>'рейтинг по выбоу предмета'!$C$24:$C$34</c:f>
              <c:numCache>
                <c:formatCode>0.0</c:formatCode>
                <c:ptCount val="11"/>
                <c:pt idx="0">
                  <c:v>43.5</c:v>
                </c:pt>
                <c:pt idx="1">
                  <c:v>28</c:v>
                </c:pt>
                <c:pt idx="2">
                  <c:v>15.2</c:v>
                </c:pt>
                <c:pt idx="3">
                  <c:v>13</c:v>
                </c:pt>
                <c:pt idx="4">
                  <c:v>12.7</c:v>
                </c:pt>
                <c:pt idx="5">
                  <c:v>11.5</c:v>
                </c:pt>
                <c:pt idx="6">
                  <c:v>8</c:v>
                </c:pt>
                <c:pt idx="7">
                  <c:v>5.8</c:v>
                </c:pt>
                <c:pt idx="8">
                  <c:v>0.6</c:v>
                </c:pt>
                <c:pt idx="9">
                  <c:v>0.3</c:v>
                </c:pt>
                <c:pt idx="10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584000"/>
        <c:axId val="133301376"/>
        <c:axId val="0"/>
      </c:bar3DChart>
      <c:catAx>
        <c:axId val="115584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3301376"/>
        <c:crosses val="autoZero"/>
        <c:auto val="1"/>
        <c:lblAlgn val="ctr"/>
        <c:lblOffset val="100"/>
        <c:noMultiLvlLbl val="0"/>
      </c:catAx>
      <c:valAx>
        <c:axId val="1333013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5584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rgbClr val="8A8AE7">
        <a:lumMod val="20000"/>
        <a:lumOff val="80000"/>
      </a:srgbClr>
    </a:solidFill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FA4F59-7987-43C3-9CCE-07F98B523867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B988EA-F05A-4955-8BC0-EBA5FD56D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14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A94B49-77A2-483C-A218-6A551067CE3F}" type="datetimeFigureOut">
              <a:rPr lang="ru-RU"/>
              <a:pPr>
                <a:defRPr/>
              </a:pPr>
              <a:t>26.09.2016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76C0B4-7F88-4CAF-AEEA-34F6A996A7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0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14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3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1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80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17" algn="l" defTabSz="9130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285750"/>
            <a:ext cx="8534400" cy="44577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342900"/>
            <a:ext cx="8382000" cy="434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188595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485900"/>
            <a:ext cx="3657600" cy="27432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40005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739380"/>
            <a:ext cx="7015162" cy="108346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286000"/>
            <a:ext cx="7015162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3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6219"/>
            <a:ext cx="1827212" cy="42302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26219"/>
            <a:ext cx="5334000" cy="42302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3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06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0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1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26219"/>
            <a:ext cx="73136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370410"/>
            <a:ext cx="731361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>
                <a:defRPr/>
              </a:pPr>
              <a:t>26/09/2016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14300"/>
            <a:ext cx="8991600" cy="497205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143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085850"/>
            <a:ext cx="3657600" cy="27432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solidFill>
                <a:prstClr val="black"/>
              </a:solidFill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302895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9775" y="853852"/>
            <a:ext cx="8493599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CA" sz="3600" b="1" dirty="0">
              <a:solidFill>
                <a:srgbClr val="073E87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06298" y="3795886"/>
            <a:ext cx="6400800" cy="10801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40000"/>
              </a:lnSpc>
              <a:spcBef>
                <a:spcPct val="0"/>
              </a:spcBef>
              <a:buFont typeface="Arial" pitchFamily="34" charset="0"/>
              <a:buNone/>
            </a:pPr>
            <a:endParaRPr lang="ru-RU" sz="1600" i="1" dirty="0">
              <a:solidFill>
                <a:srgbClr val="073E87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971586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Об итогах государственной итоговой аттестации </a:t>
            </a:r>
            <a:r>
              <a:rPr lang="ru-RU" sz="3600" b="1" kern="0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 физике</a:t>
            </a:r>
            <a:endParaRPr lang="ru-RU" sz="3600" kern="0" dirty="0">
              <a:solidFill>
                <a:srgbClr val="006666"/>
              </a:solidFill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2016 </a:t>
            </a:r>
            <a:r>
              <a:rPr lang="ru-RU" sz="36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году</a:t>
            </a:r>
            <a:endParaRPr lang="ru-RU" sz="36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712" y="465522"/>
            <a:ext cx="7262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 участников, не преодолевших минимальный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порог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сравнении с РТ и РФ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624243"/>
              </p:ext>
            </p:extLst>
          </p:nvPr>
        </p:nvGraphicFramePr>
        <p:xfrm>
          <a:off x="755576" y="1275605"/>
          <a:ext cx="8064896" cy="331237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517123"/>
                <a:gridCol w="1872864"/>
                <a:gridCol w="1723035"/>
                <a:gridCol w="1951874"/>
              </a:tblGrid>
              <a:tr h="7058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 2016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РТ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П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5,31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15,3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Б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0,29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4,7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2,25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6,11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16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5,00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12,4</a:t>
                      </a:r>
                      <a:endParaRPr lang="ru-RU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6810" y="479444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3193" y="122466"/>
            <a:ext cx="7262132" cy="1177243"/>
          </a:xfrm>
          <a:prstGeom prst="rect">
            <a:avLst/>
          </a:prstGeom>
        </p:spPr>
        <p:txBody>
          <a:bodyPr wrap="square" lIns="68504" tIns="34289" rIns="68504" bIns="34289">
            <a:spAutoFit/>
          </a:bodyPr>
          <a:lstStyle/>
          <a:p>
            <a:pPr lvl="0" algn="ctr">
              <a:defRPr/>
            </a:pPr>
            <a:r>
              <a:rPr lang="ru-RU" sz="2100" b="1" dirty="0">
                <a:solidFill>
                  <a:srgbClr val="FFFFFF"/>
                </a:solidFill>
                <a:latin typeface="Arial"/>
              </a:rPr>
              <a:t>ДОЛЯ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участников, не преодолевших минимальный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порог за 2014-2016 гг.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defTabSz="342443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rgbClr val="FFFFFF"/>
                </a:solidFill>
                <a:latin typeface="Arial"/>
              </a:rPr>
              <a:t>ПОРОГ</a:t>
            </a:r>
            <a:r>
              <a:rPr lang="ru-RU" sz="2400" b="1" dirty="0">
                <a:solidFill>
                  <a:srgbClr val="FFFFFF"/>
                </a:solidFill>
                <a:latin typeface="Arial"/>
              </a:rPr>
              <a:t>,  В СРАВНЕНИИ ЗА 3 ГОДА</a:t>
            </a:r>
            <a:endParaRPr lang="ru-RU" sz="240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735048"/>
              </p:ext>
            </p:extLst>
          </p:nvPr>
        </p:nvGraphicFramePr>
        <p:xfrm>
          <a:off x="724379" y="1419622"/>
          <a:ext cx="7751990" cy="302433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975413"/>
                <a:gridCol w="1803414"/>
                <a:gridCol w="1608699"/>
                <a:gridCol w="2364464"/>
              </a:tblGrid>
              <a:tr h="644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Казань, 2014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Казань 2016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П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0,2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2,6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Математика Б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0,4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</a:rPr>
                        <a:t>0,5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Физика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10,7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1,3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1,8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4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Информатика и ИКТ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1,7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5,5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/>
                          </a:solidFill>
                          <a:effectLst/>
                        </a:rPr>
                        <a:t>5,1</a:t>
                      </a:r>
                      <a:endParaRPr lang="ru-RU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824" marR="50824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9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825" y="-164554"/>
            <a:ext cx="7137575" cy="1331132"/>
          </a:xfrm>
          <a:prstGeom prst="rect">
            <a:avLst/>
          </a:prstGeom>
        </p:spPr>
        <p:txBody>
          <a:bodyPr wrap="square" lIns="68511" tIns="34289" rIns="68511" bIns="34289">
            <a:spAutoFit/>
          </a:bodyPr>
          <a:lstStyle/>
          <a:p>
            <a:pPr lvl="0" algn="ctr">
              <a:defRPr/>
            </a:pPr>
            <a:r>
              <a:rPr lang="ru-RU" sz="2100" b="1" kern="0" dirty="0" smtClean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ОГ </a:t>
            </a:r>
            <a:r>
              <a:rPr lang="ru-RU" sz="2100" b="1" kern="0" dirty="0" smtClean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В </a:t>
            </a:r>
            <a:r>
              <a:rPr lang="ru-RU" sz="2000" b="1" kern="0" dirty="0" smtClean="0">
                <a:solidFill>
                  <a:srgbClr val="FFFFFF"/>
                </a:solidFill>
                <a:cs typeface="Times New Roman" pitchFamily="18" charset="0"/>
              </a:rPr>
              <a:t>СР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66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mes New Roman" pitchFamily="18" charset="0"/>
              </a:rPr>
              <a:t>Доля </a:t>
            </a:r>
            <a:r>
              <a:rPr lang="ru-RU" sz="2000" b="1" dirty="0">
                <a:solidFill>
                  <a:srgbClr val="0066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mes New Roman" pitchFamily="18" charset="0"/>
              </a:rPr>
              <a:t>участников, не преодолевших </a:t>
            </a:r>
            <a:r>
              <a:rPr lang="ru-RU" sz="2000" b="1" dirty="0" smtClean="0">
                <a:solidFill>
                  <a:srgbClr val="00666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Times New Roman" pitchFamily="18" charset="0"/>
              </a:rPr>
              <a:t>         	минимальный порог в сравнении с городами РФ</a:t>
            </a:r>
            <a:endParaRPr lang="ru-RU" sz="2000" b="1" dirty="0">
              <a:solidFill>
                <a:srgbClr val="00666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cs typeface="Times New Roman" pitchFamily="18" charset="0"/>
            </a:endParaRPr>
          </a:p>
          <a:p>
            <a:pPr algn="ctr" defTabSz="6850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kern="0" dirty="0" smtClean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И </a:t>
            </a:r>
            <a:r>
              <a:rPr lang="ru-RU" sz="2100" b="1" kern="0" dirty="0">
                <a:solidFill>
                  <a:srgbClr val="FFFFFF"/>
                </a:solidFill>
                <a:latin typeface="Arial"/>
                <a:cs typeface="Times New Roman" panose="02020603050405020304" pitchFamily="18" charset="0"/>
              </a:rPr>
              <a:t>С ГОРОДАМИ РФ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79413"/>
              </p:ext>
            </p:extLst>
          </p:nvPr>
        </p:nvGraphicFramePr>
        <p:xfrm>
          <a:off x="755577" y="1203596"/>
          <a:ext cx="7857261" cy="34658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68151"/>
                <a:gridCol w="508721"/>
                <a:gridCol w="476190"/>
                <a:gridCol w="426286"/>
                <a:gridCol w="471277"/>
                <a:gridCol w="471277"/>
                <a:gridCol w="471277"/>
                <a:gridCol w="471277"/>
                <a:gridCol w="471277"/>
                <a:gridCol w="471277"/>
                <a:gridCol w="440387"/>
                <a:gridCol w="466525"/>
                <a:gridCol w="440387"/>
                <a:gridCol w="451476"/>
                <a:gridCol w="451476"/>
              </a:tblGrid>
              <a:tr h="1956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Количество участников ЕГЭ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Русский язык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Математика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Информатика и ИКТ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Биология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Химия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Литература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География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Обществознание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История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Английский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Немецкий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Французский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Екатеринбург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5731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17,7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12,1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11,5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1,7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Красноярск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4697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16,0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7,6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 Омск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4852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24,7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14,8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17,6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Казань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5326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2,61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5,1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7,0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9,5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1067" y="2040132"/>
            <a:ext cx="138425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11" tIns="34289" rIns="68511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5018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Доля выпускников 11 классов, </a:t>
            </a:r>
            <a:b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не набравших минимальный балл  по </a:t>
            </a:r>
            <a:r>
              <a:rPr lang="ru-RU" sz="20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физике по районам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57387"/>
              </p:ext>
            </p:extLst>
          </p:nvPr>
        </p:nvGraphicFramePr>
        <p:xfrm>
          <a:off x="899593" y="1347614"/>
          <a:ext cx="7776864" cy="3384375"/>
        </p:xfrm>
        <a:graphic>
          <a:graphicData uri="http://schemas.openxmlformats.org/drawingml/2006/table">
            <a:tbl>
              <a:tblPr firstRow="1" bandRow="1"/>
              <a:tblGrid>
                <a:gridCol w="3407981"/>
                <a:gridCol w="2288462"/>
                <a:gridCol w="2080421"/>
              </a:tblGrid>
              <a:tr h="413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Район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14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Авиастроительный,</a:t>
                      </a:r>
                    </a:p>
                    <a:p>
                      <a:pPr algn="ctr"/>
                      <a:r>
                        <a:rPr lang="ru-RU" sz="1800" dirty="0" smtClean="0"/>
                        <a:t>Ново-Савиновский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4,48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3,04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14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err="1" smtClean="0"/>
                        <a:t>Вахитовский</a:t>
                      </a:r>
                      <a:r>
                        <a:rPr lang="ru-RU" sz="1800" dirty="0" smtClean="0"/>
                        <a:t>, Приволжский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4,08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0,7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Советский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7,69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1,03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14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err="1" smtClean="0"/>
                        <a:t>Кировский,Московский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8,64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smtClean="0"/>
                        <a:t>2,7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3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800" dirty="0" err="1" smtClean="0"/>
                        <a:t>г.Казань</a:t>
                      </a:r>
                      <a:endParaRPr lang="ru-RU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5,85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1,75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26219"/>
            <a:ext cx="7313612" cy="401315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Рейтинг ОУ по результатам ЕГЭ-2016 по физике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726838"/>
              </p:ext>
            </p:extLst>
          </p:nvPr>
        </p:nvGraphicFramePr>
        <p:xfrm>
          <a:off x="683568" y="758336"/>
          <a:ext cx="8064897" cy="3909442"/>
        </p:xfrm>
        <a:graphic>
          <a:graphicData uri="http://schemas.openxmlformats.org/drawingml/2006/table">
            <a:tbl>
              <a:tblPr/>
              <a:tblGrid>
                <a:gridCol w="457491"/>
                <a:gridCol w="1350159"/>
                <a:gridCol w="728151"/>
                <a:gridCol w="653557"/>
                <a:gridCol w="771197"/>
                <a:gridCol w="379063"/>
                <a:gridCol w="596656"/>
                <a:gridCol w="1042874"/>
                <a:gridCol w="451854"/>
                <a:gridCol w="640487"/>
                <a:gridCol w="993408"/>
              </a:tblGrid>
              <a:tr h="6086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ОУ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выпускников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участия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Ниже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80 до 100 баллов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Общий балл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балл 2016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4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4911" marR="4911" marT="49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СОШ№112</a:t>
                      </a:r>
                    </a:p>
                  </a:txBody>
                  <a:tcPr marL="4911" marR="4911" marT="49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№20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71,5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№131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56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при КГУ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27,9%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4040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IT-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64,5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Н-С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№7 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33,7%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1869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№141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9,1%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708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514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64,3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81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4911" marR="4911" marT="49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СОлНЦе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22,2%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578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64,2</a:t>
                      </a:r>
                    </a:p>
                  </a:txBody>
                  <a:tcPr marL="4911" marR="4911" marT="49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15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15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лицей-интернат №2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2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7495"/>
            <a:ext cx="7313612" cy="648071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FFFFFF"/>
                </a:solidFill>
              </a:rPr>
              <a:t>Рейтинг ОУ </a:t>
            </a:r>
            <a:r>
              <a:rPr lang="ru-RU" sz="2400" dirty="0" smtClean="0">
                <a:solidFill>
                  <a:srgbClr val="FFFFFF"/>
                </a:solidFill>
              </a:rPr>
              <a:t>по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> </a:t>
            </a:r>
            <a:r>
              <a:rPr lang="ru-RU" sz="2400" dirty="0" smtClean="0">
                <a:solidFill>
                  <a:srgbClr val="FFFFFF"/>
                </a:solidFill>
              </a:rPr>
              <a:t>                                                              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>                                                                                                                   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>															</a:t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>
                <a:solidFill>
                  <a:srgbClr val="FFFFFF"/>
                </a:solidFill>
              </a:rPr>
              <a:t/>
            </a:r>
            <a:br>
              <a:rPr lang="ru-RU" sz="2400" dirty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/>
            </a:r>
            <a:br>
              <a:rPr lang="ru-RU" sz="2400" dirty="0" smtClean="0">
                <a:solidFill>
                  <a:srgbClr val="FFFFFF"/>
                </a:solidFill>
              </a:rPr>
            </a:br>
            <a:r>
              <a:rPr lang="ru-RU" sz="20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20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ОУ по </a:t>
            </a:r>
            <a:r>
              <a:rPr lang="ru-RU" sz="20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результатам ЕГЭ-2016 </a:t>
            </a:r>
            <a:r>
              <a:rPr lang="ru-RU" sz="20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физике</a:t>
            </a:r>
            <a:r>
              <a:rPr lang="ru-RU" sz="2000" dirty="0" err="1" smtClean="0">
                <a:solidFill>
                  <a:srgbClr val="FFFFFF"/>
                </a:solidFill>
              </a:rPr>
              <a:t>результатам</a:t>
            </a:r>
            <a:r>
              <a:rPr lang="ru-RU" sz="2000" dirty="0" smtClean="0">
                <a:solidFill>
                  <a:srgbClr val="FFFFFF"/>
                </a:solidFill>
              </a:rPr>
              <a:t> </a:t>
            </a:r>
            <a:r>
              <a:rPr lang="ru-RU" sz="2400" dirty="0">
                <a:solidFill>
                  <a:srgbClr val="FFFFFF"/>
                </a:solidFill>
              </a:rPr>
              <a:t>ЕГЭ-2016 по </a:t>
            </a:r>
            <a:r>
              <a:rPr lang="ru-RU" sz="2400" dirty="0" err="1" smtClean="0">
                <a:solidFill>
                  <a:srgbClr val="FFFFFF"/>
                </a:solidFill>
              </a:rPr>
              <a:t>информати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518506"/>
              </p:ext>
            </p:extLst>
          </p:nvPr>
        </p:nvGraphicFramePr>
        <p:xfrm>
          <a:off x="683568" y="555526"/>
          <a:ext cx="7992889" cy="4320474"/>
        </p:xfrm>
        <a:graphic>
          <a:graphicData uri="http://schemas.openxmlformats.org/drawingml/2006/table">
            <a:tbl>
              <a:tblPr/>
              <a:tblGrid>
                <a:gridCol w="453405"/>
                <a:gridCol w="1412034"/>
                <a:gridCol w="647722"/>
                <a:gridCol w="647722"/>
                <a:gridCol w="764312"/>
                <a:gridCol w="683317"/>
                <a:gridCol w="648072"/>
                <a:gridCol w="576062"/>
                <a:gridCol w="540937"/>
                <a:gridCol w="971481"/>
                <a:gridCol w="647825"/>
              </a:tblGrid>
              <a:tr h="573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ОУ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выпускников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участников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участия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Ниже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80 до 100 баллов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Общий балл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Средний балл 2016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№64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39,9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39,7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№151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</a:t>
                      </a: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49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СОШ№119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2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№57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786920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800" b="1" kern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СПАСИБО ЗА ВНИМАНИЕ</a:t>
            </a:r>
            <a:endParaRPr lang="ru-RU" sz="4800" kern="0" dirty="0">
              <a:solidFill>
                <a:schemeClr val="tx2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739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Сравнительные результаты ОГЭ(средняя оценка)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765076"/>
              </p:ext>
            </p:extLst>
          </p:nvPr>
        </p:nvGraphicFramePr>
        <p:xfrm>
          <a:off x="827585" y="1203598"/>
          <a:ext cx="7488833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171"/>
                <a:gridCol w="1819168"/>
                <a:gridCol w="1828747"/>
                <a:gridCol w="1828747"/>
              </a:tblGrid>
              <a:tr h="4579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Средняя оценка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Казань,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РТ,2016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3,87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3,85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3,72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3,69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3,49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Сравнительные результаты ОГЭ-2016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670142"/>
              </p:ext>
            </p:extLst>
          </p:nvPr>
        </p:nvGraphicFramePr>
        <p:xfrm>
          <a:off x="611559" y="1131588"/>
          <a:ext cx="7920881" cy="351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19"/>
                <a:gridCol w="1524748"/>
                <a:gridCol w="1702994"/>
                <a:gridCol w="1980220"/>
              </a:tblGrid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МСУ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73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Авиастроительный и Ново-Савиновский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Приволжский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371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Московский и Кировский р-ны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Советский р-н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г.Казань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120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3,87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Доля выпускников 9 классов,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 набравших минимальный балл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221285"/>
              </p:ext>
            </p:extLst>
          </p:nvPr>
        </p:nvGraphicFramePr>
        <p:xfrm>
          <a:off x="683570" y="1120498"/>
          <a:ext cx="7848870" cy="3362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042"/>
                <a:gridCol w="750761"/>
                <a:gridCol w="819013"/>
                <a:gridCol w="819013"/>
                <a:gridCol w="819013"/>
                <a:gridCol w="1034698"/>
                <a:gridCol w="876330"/>
              </a:tblGrid>
              <a:tr h="651375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Район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19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Авиастроительный,</a:t>
                      </a:r>
                    </a:p>
                    <a:p>
                      <a:r>
                        <a:rPr lang="ru-RU" sz="1400" dirty="0" smtClean="0"/>
                        <a:t>Ново-Савиновский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0,26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0,91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5,77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96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Вахитовский</a:t>
                      </a:r>
                      <a:r>
                        <a:rPr lang="ru-RU" sz="1400" dirty="0" smtClean="0"/>
                        <a:t>, Приволжский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0,06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1,17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Советский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2,39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1,05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5,81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963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Кировский,Московский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0,91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8,39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г.Казань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0,34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0,28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4,69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0,77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5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 РТ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2,19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2,29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1,09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9,05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0,84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1258890" y="155988"/>
            <a:ext cx="6985000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0" tIns="34289" rIns="68490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780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1187450" y="141695"/>
            <a:ext cx="6858000" cy="60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0" tIns="34289" rIns="68490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684780" eaLnBrk="1" hangingPunct="1"/>
            <a:r>
              <a:rPr lang="ru-RU" altLang="ru-RU" sz="1400" b="1" dirty="0" smtClean="0">
                <a:solidFill>
                  <a:srgbClr val="FFFFFF"/>
                </a:solidFill>
              </a:rPr>
              <a:t>Пре</a:t>
            </a:r>
            <a:endParaRPr lang="ru-RU" altLang="ru-RU" sz="1400" b="1" dirty="0">
              <a:solidFill>
                <a:srgbClr val="FFFFFF"/>
              </a:solidFill>
            </a:endParaRPr>
          </a:p>
          <a:p>
            <a:pPr algn="ctr" defTabSz="684780" eaLnBrk="1" hangingPunct="1"/>
            <a:r>
              <a:rPr lang="ru-RU" altLang="ru-RU" sz="2100" b="1" dirty="0" err="1" smtClean="0">
                <a:solidFill>
                  <a:srgbClr val="FFFFFF"/>
                </a:solidFill>
              </a:rPr>
              <a:t>ПРЕПРЕДМЕТОпРРВ</a:t>
            </a:r>
            <a:r>
              <a:rPr lang="ru-RU" altLang="ru-RU" sz="2100" b="1" dirty="0" smtClean="0">
                <a:solidFill>
                  <a:srgbClr val="FFFFFF"/>
                </a:solidFill>
              </a:rPr>
              <a:t> </a:t>
            </a:r>
            <a:r>
              <a:rPr lang="ru-RU" altLang="ru-RU" sz="2100" b="1" dirty="0">
                <a:solidFill>
                  <a:srgbClr val="FFFFFF"/>
                </a:solidFill>
              </a:rPr>
              <a:t>ПО ВЫБОРУ</a:t>
            </a: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6" y="-142331"/>
            <a:ext cx="138382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90" tIns="34289" rIns="68490" bIns="34289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780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036679"/>
              </p:ext>
            </p:extLst>
          </p:nvPr>
        </p:nvGraphicFramePr>
        <p:xfrm>
          <a:off x="971600" y="555526"/>
          <a:ext cx="7272294" cy="380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2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1258890" y="155988"/>
            <a:ext cx="6985000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1187450" y="141695"/>
            <a:ext cx="6858000" cy="60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493" tIns="34289" rIns="68493" bIns="342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684814" eaLnBrk="1" hangingPunct="1"/>
            <a:endParaRPr lang="ru-RU" altLang="ru-RU" sz="1400" b="1" dirty="0">
              <a:solidFill>
                <a:srgbClr val="FFFFFF"/>
              </a:solidFill>
            </a:endParaRPr>
          </a:p>
          <a:p>
            <a:pPr algn="ctr" defTabSz="684814" eaLnBrk="1" hangingPunct="1"/>
            <a:r>
              <a:rPr lang="ru-RU" altLang="ru-RU" sz="2100" b="1" dirty="0">
                <a:solidFill>
                  <a:srgbClr val="FFFFFF"/>
                </a:solidFill>
              </a:rPr>
              <a:t>РЕЗУЛЬТАТЫ ЕГЭ В СРАВНЕНИИ С РТ И РФ</a:t>
            </a:r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6" y="-142331"/>
            <a:ext cx="138388" cy="28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493" tIns="34289" rIns="68493" bIns="34289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4814" eaLnBrk="1" hangingPunct="1"/>
            <a:endParaRPr lang="ru-RU" altLang="ru-RU" sz="140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341987"/>
              </p:ext>
            </p:extLst>
          </p:nvPr>
        </p:nvGraphicFramePr>
        <p:xfrm>
          <a:off x="836289" y="298334"/>
          <a:ext cx="7840166" cy="419975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84057"/>
                <a:gridCol w="1996412"/>
                <a:gridCol w="1996412"/>
                <a:gridCol w="1463285"/>
              </a:tblGrid>
              <a:tr h="22336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Предметы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Средний балл по результатам участия в ЕГЭ 2016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52,97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Математика Б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63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027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53,45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85420" y="1482895"/>
            <a:ext cx="138388" cy="28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493" tIns="34289" rIns="68493" bIns="34289" numCol="1" anchor="ctr" anchorCtr="0" compatLnSpc="1">
            <a:prstTxWarp prst="textNoShape">
              <a:avLst/>
            </a:prstTxWarp>
            <a:spAutoFit/>
          </a:bodyPr>
          <a:lstStyle/>
          <a:p>
            <a:pPr defTabSz="684814"/>
            <a:endParaRPr lang="ru-RU" altLang="ru-RU" sz="14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79914"/>
              </p:ext>
            </p:extLst>
          </p:nvPr>
        </p:nvGraphicFramePr>
        <p:xfrm>
          <a:off x="4399984" y="5776111"/>
          <a:ext cx="244024" cy="308610"/>
        </p:xfrm>
        <a:graphic>
          <a:graphicData uri="http://schemas.openxmlformats.org/drawingml/2006/table">
            <a:tbl>
              <a:tblPr/>
              <a:tblGrid>
                <a:gridCol w="244024"/>
              </a:tblGrid>
              <a:tr h="30861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5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9" y="411512"/>
            <a:ext cx="6992031" cy="756177"/>
          </a:xfrm>
        </p:spPr>
        <p:txBody>
          <a:bodyPr/>
          <a:lstStyle/>
          <a:p>
            <a:pPr lvl="0" algn="ctr" eaLnBrk="1" hangingPunct="1">
              <a:defRPr/>
            </a:pPr>
            <a: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  <a:t/>
            </a:r>
            <a:br>
              <a:rPr lang="ru-RU" altLang="ru-RU" sz="2800" b="1" kern="1200" dirty="0" smtClean="0">
                <a:solidFill>
                  <a:srgbClr val="FFFFFF"/>
                </a:solidFill>
                <a:ea typeface="+mn-ea"/>
                <a:cs typeface="+mn-cs"/>
              </a:rPr>
            </a:br>
            <a:r>
              <a:rPr lang="ru-RU" altLang="ru-RU" sz="3200" b="1" kern="1200" dirty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ЕГЭ в сравнении </a:t>
            </a:r>
            <a:br>
              <a:rPr lang="ru-RU" altLang="ru-RU" sz="3200" b="1" kern="1200" dirty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200" b="1" kern="1200" dirty="0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городами РФ</a:t>
            </a:r>
            <a:endParaRPr lang="ru-RU" sz="3200" b="1" kern="1200" dirty="0">
              <a:solidFill>
                <a:schemeClr val="tx2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39416"/>
              </p:ext>
            </p:extLst>
          </p:nvPr>
        </p:nvGraphicFramePr>
        <p:xfrm>
          <a:off x="683568" y="1545644"/>
          <a:ext cx="8132582" cy="28847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92818"/>
                <a:gridCol w="513143"/>
                <a:gridCol w="562522"/>
                <a:gridCol w="525681"/>
                <a:gridCol w="525681"/>
                <a:gridCol w="525681"/>
                <a:gridCol w="525681"/>
                <a:gridCol w="525681"/>
                <a:gridCol w="525681"/>
                <a:gridCol w="491224"/>
                <a:gridCol w="520379"/>
                <a:gridCol w="491224"/>
                <a:gridCol w="503593"/>
                <a:gridCol w="503593"/>
              </a:tblGrid>
              <a:tr h="1778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  <a:tabLst>
                          <a:tab pos="6223000" algn="l"/>
                        </a:tabLs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Французский язык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Екатеринбург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Красноярск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Омск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2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6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54,6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4794440"/>
            <a:ext cx="2133600" cy="3429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CA" dirty="0">
              <a:solidFill>
                <a:prstClr val="black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81275" y="21144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alt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81" y="171450"/>
            <a:ext cx="7371676" cy="685800"/>
          </a:xfrm>
        </p:spPr>
        <p:txBody>
          <a:bodyPr/>
          <a:lstStyle/>
          <a:p>
            <a:pPr algn="ctr"/>
            <a:r>
              <a:rPr lang="ru-RU" sz="2100" b="1" dirty="0">
                <a:latin typeface="+mn-lt"/>
              </a:rPr>
              <a:t>ДОЛЯ ВЫСОКОБАЛЛЬНЫХ РАБОТ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405637"/>
              </p:ext>
            </p:extLst>
          </p:nvPr>
        </p:nvGraphicFramePr>
        <p:xfrm>
          <a:off x="611559" y="1203603"/>
          <a:ext cx="7920880" cy="295232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9744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Предметы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Казань, 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Математика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ИКТ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12,7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21,3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4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Ф</a:t>
                      </a:r>
                      <a:r>
                        <a:rPr lang="ru-RU" sz="1400" b="1" u="none" strike="noStrike" dirty="0" smtClean="0">
                          <a:effectLst/>
                        </a:rPr>
                        <a:t>изика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9,0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7,0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152115"/>
              </p:ext>
            </p:extLst>
          </p:nvPr>
        </p:nvGraphicFramePr>
        <p:xfrm>
          <a:off x="609600" y="1200152"/>
          <a:ext cx="7920880" cy="334649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922863"/>
                <a:gridCol w="2495725"/>
                <a:gridCol w="2502292"/>
              </a:tblGrid>
              <a:tr h="579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Район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Доля участников ЕГЭ, набравших от 80 и выше баллов,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effectLst/>
                          <a:latin typeface="Times New Roman"/>
                        </a:rPr>
                        <a:t>Авиастроительный,Ново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-Савиновский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6,92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6,08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Кировский, Московский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5,84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4,86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effectLst/>
                          <a:latin typeface="Times New Roman"/>
                        </a:rPr>
                        <a:t>Вахитовский,Приволжский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13,83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12,3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Советский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7,53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1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Казань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9,26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7,13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414" marR="6414" marT="6414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9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ParentOpnH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11855</TotalTime>
  <Words>910</Words>
  <Application>Microsoft Office PowerPoint</Application>
  <PresentationFormat>Экран (16:9)</PresentationFormat>
  <Paragraphs>686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'День открытых дверей'</vt:lpstr>
      <vt:lpstr>Презентация PowerPoint</vt:lpstr>
      <vt:lpstr>Сравнительные результаты ОГЭ(средняя оценка)</vt:lpstr>
      <vt:lpstr>Сравнительные результаты ОГЭ-2016</vt:lpstr>
      <vt:lpstr>Доля выпускников 9 классов,  не набравших минимальный балл </vt:lpstr>
      <vt:lpstr>Презентация PowerPoint</vt:lpstr>
      <vt:lpstr>Презентация PowerPoint</vt:lpstr>
      <vt:lpstr> Результаты ЕГЭ в сравнении  с городами РФ</vt:lpstr>
      <vt:lpstr>ДОЛЯ ВЫСОКОБАЛЛЬНЫХ РАБОТ</vt:lpstr>
      <vt:lpstr>Физика</vt:lpstr>
      <vt:lpstr>Презентация PowerPoint</vt:lpstr>
      <vt:lpstr>Презентация PowerPoint</vt:lpstr>
      <vt:lpstr>Презентация PowerPoint</vt:lpstr>
      <vt:lpstr>Доля выпускников 11 классов,  не набравших минимальный балл  по физике по районам</vt:lpstr>
      <vt:lpstr>Рейтинг ОУ по результатам ЕГЭ-2016 по физике</vt:lpstr>
      <vt:lpstr>Рейтинг ОУ по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Рейтинг ОУ по результатам ЕГЭ-2016 по физикерезультатам ЕГЭ-2016 по информати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GYPNORION</cp:lastModifiedBy>
  <cp:revision>527</cp:revision>
  <cp:lastPrinted>2013-09-09T08:13:28Z</cp:lastPrinted>
  <dcterms:created xsi:type="dcterms:W3CDTF">2011-01-19T10:29:57Z</dcterms:created>
  <dcterms:modified xsi:type="dcterms:W3CDTF">2016-09-26T07:14:27Z</dcterms:modified>
</cp:coreProperties>
</file>